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EED52-A36C-4212-AAA2-7FB6BD2B907E}" type="datetimeFigureOut">
              <a:rPr lang="ru-RU" smtClean="0"/>
              <a:t>04.03.2023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E76E3-553A-49D0-947B-9829F1B416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1669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EED52-A36C-4212-AAA2-7FB6BD2B907E}" type="datetimeFigureOut">
              <a:rPr lang="ru-RU" smtClean="0"/>
              <a:t>04.03.2023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E76E3-553A-49D0-947B-9829F1B416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865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EED52-A36C-4212-AAA2-7FB6BD2B907E}" type="datetimeFigureOut">
              <a:rPr lang="ru-RU" smtClean="0"/>
              <a:t>04.03.2023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E76E3-553A-49D0-947B-9829F1B416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3360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EED52-A36C-4212-AAA2-7FB6BD2B907E}" type="datetimeFigureOut">
              <a:rPr lang="ru-RU" smtClean="0"/>
              <a:t>04.03.2023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E76E3-553A-49D0-947B-9829F1B416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9622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EED52-A36C-4212-AAA2-7FB6BD2B907E}" type="datetimeFigureOut">
              <a:rPr lang="ru-RU" smtClean="0"/>
              <a:t>04.03.2023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E76E3-553A-49D0-947B-9829F1B416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0867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EED52-A36C-4212-AAA2-7FB6BD2B907E}" type="datetimeFigureOut">
              <a:rPr lang="ru-RU" smtClean="0"/>
              <a:t>04.03.2023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E76E3-553A-49D0-947B-9829F1B416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624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EED52-A36C-4212-AAA2-7FB6BD2B907E}" type="datetimeFigureOut">
              <a:rPr lang="ru-RU" smtClean="0"/>
              <a:t>04.03.2023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E76E3-553A-49D0-947B-9829F1B416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8460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EED52-A36C-4212-AAA2-7FB6BD2B907E}" type="datetimeFigureOut">
              <a:rPr lang="ru-RU" smtClean="0"/>
              <a:t>04.03.2023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E76E3-553A-49D0-947B-9829F1B416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6934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EED52-A36C-4212-AAA2-7FB6BD2B907E}" type="datetimeFigureOut">
              <a:rPr lang="ru-RU" smtClean="0"/>
              <a:t>04.03.2023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E76E3-553A-49D0-947B-9829F1B416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6409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EED52-A36C-4212-AAA2-7FB6BD2B907E}" type="datetimeFigureOut">
              <a:rPr lang="ru-RU" smtClean="0"/>
              <a:t>04.03.2023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E76E3-553A-49D0-947B-9829F1B416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2144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EED52-A36C-4212-AAA2-7FB6BD2B907E}" type="datetimeFigureOut">
              <a:rPr lang="ru-RU" smtClean="0"/>
              <a:t>04.03.2023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E76E3-553A-49D0-947B-9829F1B416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7331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AEED52-A36C-4212-AAA2-7FB6BD2B907E}" type="datetimeFigureOut">
              <a:rPr lang="ru-RU" smtClean="0"/>
              <a:t>04.03.2023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5E76E3-553A-49D0-947B-9829F1B416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6515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79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 smtClean="0"/>
              <a:t>Примеры операций</a:t>
            </a:r>
            <a:endParaRPr lang="ru-RU" sz="32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433208" cy="502599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947" y="1690688"/>
            <a:ext cx="2609314" cy="2103302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230957" y="3793990"/>
            <a:ext cx="54062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/>
              <a:t>Расширенная подсказка: инструмент «Быстрое выделение»</a:t>
            </a:r>
            <a:endParaRPr lang="ru-RU" sz="16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119" y="4138012"/>
            <a:ext cx="2523963" cy="1963082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6841347" y="6066569"/>
            <a:ext cx="41855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/>
              <a:t>Расширенная подсказка: инструмент «Рамка»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59921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Обеспечение качества компьютерных систем в процессе эксплуатации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838200" y="1690688"/>
            <a:ext cx="6096000" cy="329320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Функциональность – Изначальный показатель функциональности довольно велик, среди возможностей: Быстрое исправление фотографий ,Сложная ретушь ,Коллаж и монтаж ,Работа с </a:t>
            </a:r>
            <a:r>
              <a:rPr lang="ru-RU" sz="1600" dirty="0" err="1" smtClean="0"/>
              <a:t>мокапами</a:t>
            </a:r>
            <a:r>
              <a:rPr lang="ru-RU" sz="1600" dirty="0" smtClean="0"/>
              <a:t> ,Рисование ,Веб-дизайн, Анимация ,3D-моделинг.</a:t>
            </a:r>
          </a:p>
          <a:p>
            <a:endParaRPr lang="ru-RU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Удобство – По сравнению с редактором </a:t>
            </a:r>
            <a:r>
              <a:rPr lang="ru-RU" sz="1600" dirty="0" err="1" smtClean="0"/>
              <a:t>Gimp</a:t>
            </a:r>
            <a:r>
              <a:rPr lang="ru-RU" sz="1600" dirty="0" smtClean="0"/>
              <a:t>, имеет более понятливый интерфейс и может использоваться как пользователями, только обучающимися работе с фоторедакторами, так и профессионалами пользовавшимися другими редакторами.</a:t>
            </a:r>
          </a:p>
          <a:p>
            <a:endParaRPr lang="ru-RU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1690688"/>
            <a:ext cx="4296295" cy="3584807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6604521" y="5275495"/>
            <a:ext cx="49556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/>
              <a:t>Панель инструментов, находящаяся по левой стороне.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414179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ru-RU" sz="3200" dirty="0">
                <a:latin typeface="+mj-lt"/>
              </a:rPr>
              <a:t>Тестирование на ошибки ввода/вывода данных</a:t>
            </a:r>
            <a:r>
              <a:rPr lang="ru-RU" sz="1600" dirty="0">
                <a:latin typeface="+mj-lt"/>
              </a:rPr>
              <a:t/>
            </a:r>
            <a:br>
              <a:rPr lang="ru-RU" sz="1600" dirty="0">
                <a:latin typeface="+mj-lt"/>
              </a:rPr>
            </a:br>
            <a:endParaRPr lang="ru-RU" sz="1600" dirty="0">
              <a:latin typeface="+mj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38200" y="1367522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600" dirty="0" smtClean="0"/>
              <a:t>После первичного теста </a:t>
            </a:r>
            <a:r>
              <a:rPr lang="ru-RU" sz="1600" dirty="0" smtClean="0"/>
              <a:t>ввода</a:t>
            </a:r>
            <a:r>
              <a:rPr lang="en-US" sz="1600" dirty="0" smtClean="0"/>
              <a:t>/</a:t>
            </a:r>
            <a:r>
              <a:rPr lang="ru-RU" sz="1600" dirty="0" smtClean="0"/>
              <a:t>вывода </a:t>
            </a:r>
            <a:r>
              <a:rPr lang="ru-RU" sz="1600" dirty="0" smtClean="0"/>
              <a:t>изображений не было выявлено ошибок.</a:t>
            </a:r>
            <a:endParaRPr lang="ru-RU" sz="16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40" y="1980569"/>
            <a:ext cx="2229055" cy="3341671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74564" y="1980569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1)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044" y="1980569"/>
            <a:ext cx="4499238" cy="1085182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794349" y="1980569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</a:t>
            </a:r>
            <a:r>
              <a:rPr lang="ru-RU" dirty="0" smtClean="0"/>
              <a:t>)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0421" y="3355632"/>
            <a:ext cx="4763474" cy="2973503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2794349" y="3651404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</a:t>
            </a:r>
            <a:r>
              <a:rPr lang="ru-RU" dirty="0" smtClean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418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545" y="757215"/>
            <a:ext cx="3511600" cy="171922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16" y="757215"/>
            <a:ext cx="475529" cy="49381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571" y="757215"/>
            <a:ext cx="3127519" cy="1743607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833353" y="819458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</a:t>
            </a:r>
            <a:r>
              <a:rPr lang="ru-RU" dirty="0" smtClean="0"/>
              <a:t>)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0452" y="2775471"/>
            <a:ext cx="5938019" cy="3401863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1678234" y="2869060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</a:t>
            </a:r>
            <a:r>
              <a:rPr lang="ru-RU" dirty="0" smtClean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961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Анализ рисков. Выявление первичных и вторичных ошибок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838200" y="1690688"/>
            <a:ext cx="10515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Предварительные риски обуславливаются неправильно выбранным форматом, не предполагаемым самим редактором.</a:t>
            </a:r>
          </a:p>
          <a:p>
            <a:r>
              <a:rPr lang="ru-RU" sz="1600" dirty="0" smtClean="0"/>
              <a:t>Первичные и Вторичные ошибки выявляются путем практической эксплуатации. По ходу работы на данный момент ошибок не выявлено.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89757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/>
              <a:t>Обнаружение вируса и устранение последствий его влияния</a:t>
            </a:r>
            <a:br>
              <a:rPr lang="ru-RU" sz="3200" dirty="0"/>
            </a:br>
            <a:endParaRPr lang="ru-R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690688"/>
            <a:ext cx="5807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Не обладает встроенными функциями проверки файлов.</a:t>
            </a:r>
          </a:p>
          <a:p>
            <a:r>
              <a:rPr lang="ru-RU" dirty="0" smtClean="0"/>
              <a:t> Следует использовать Антивирусные ПО</a:t>
            </a:r>
            <a:r>
              <a:rPr lang="en-US" dirty="0"/>
              <a:t>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25" y="2477193"/>
            <a:ext cx="4006735" cy="225378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231036" y="4730981"/>
            <a:ext cx="1112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Kaspersky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869" y="2477193"/>
            <a:ext cx="3005051" cy="2253788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6690263" y="4607621"/>
            <a:ext cx="908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McAfee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6919" y="2626822"/>
            <a:ext cx="3294670" cy="2104159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9831021" y="4730981"/>
            <a:ext cx="12915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Bitdefender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558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Тестирование защиты программного обеспечения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838200" y="1690688"/>
            <a:ext cx="10515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По своей сути </a:t>
            </a:r>
            <a:r>
              <a:rPr lang="ru-RU" sz="1600" dirty="0" err="1" smtClean="0"/>
              <a:t>Adobe</a:t>
            </a:r>
            <a:r>
              <a:rPr lang="ru-RU" sz="1600" dirty="0" smtClean="0"/>
              <a:t> </a:t>
            </a:r>
            <a:r>
              <a:rPr lang="ru-RU" sz="1600" dirty="0" err="1" smtClean="0"/>
              <a:t>Photoshop</a:t>
            </a:r>
            <a:r>
              <a:rPr lang="ru-RU" sz="1600" dirty="0" smtClean="0"/>
              <a:t> не может быть рассмотрен как ресурс, из которого злоумышленники могут заполучить данные, содержащие личную информацию и другие важные сведения. </a:t>
            </a:r>
            <a:endParaRPr lang="en-US" sz="1600" dirty="0" smtClean="0"/>
          </a:p>
          <a:p>
            <a:endParaRPr lang="en-US" sz="1600" dirty="0"/>
          </a:p>
          <a:p>
            <a:r>
              <a:rPr lang="ru-RU" sz="1600" dirty="0" smtClean="0"/>
              <a:t>При использовании облачного сохранения </a:t>
            </a:r>
            <a:r>
              <a:rPr lang="ru-RU" sz="1600" dirty="0" err="1" smtClean="0"/>
              <a:t>Adobe</a:t>
            </a:r>
            <a:r>
              <a:rPr lang="ru-RU" sz="1600" dirty="0" smtClean="0"/>
              <a:t> такие угрозы присутствуют, для них действуют стандартные правила безопасности:</a:t>
            </a:r>
          </a:p>
          <a:p>
            <a:r>
              <a:rPr lang="ru-RU" sz="1600" dirty="0" smtClean="0"/>
              <a:t>•	Сложный пароль</a:t>
            </a:r>
          </a:p>
          <a:p>
            <a:r>
              <a:rPr lang="ru-RU" sz="1600" dirty="0" smtClean="0"/>
              <a:t>•	Периодическая смена пароля</a:t>
            </a:r>
          </a:p>
          <a:p>
            <a:r>
              <a:rPr lang="ru-RU" sz="1600" dirty="0" smtClean="0"/>
              <a:t>•	Не хранить пароли в открытом доступе</a:t>
            </a:r>
          </a:p>
          <a:p>
            <a:r>
              <a:rPr lang="ru-RU" sz="1600" dirty="0" smtClean="0"/>
              <a:t>•	Восстановление пароля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47928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 smtClean="0"/>
              <a:t>Заключение</a:t>
            </a:r>
            <a:endParaRPr lang="ru-RU" sz="32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38200" y="2188896"/>
            <a:ext cx="10515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В заключении к проделанной работе стоит отметить, что, исходя из функционала, внедренного ПО, вычислительная машина будет иметь более расширенный функционал при работе с изображениями </a:t>
            </a:r>
            <a:r>
              <a:rPr lang="ru-RU" sz="1600" smtClean="0"/>
              <a:t>разных </a:t>
            </a:r>
            <a:r>
              <a:rPr lang="ru-RU" sz="1600" smtClean="0"/>
              <a:t>форматов, </a:t>
            </a:r>
            <a:r>
              <a:rPr lang="ru-RU" sz="1600" dirty="0" smtClean="0"/>
              <a:t>что должно облегчить работу в разных сферах деятельности, где данный функционал необходим.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79449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Техника безопасности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38200" y="1441306"/>
            <a:ext cx="113538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Не требует особых предписаний, а содержит основные пункты соблюдения ТБ при работе с вычислительной техникой и периферией.</a:t>
            </a:r>
          </a:p>
          <a:p>
            <a:r>
              <a:rPr lang="ru-RU" sz="1600" dirty="0" smtClean="0"/>
              <a:t>При пользовании средствами вычислительной техники и периферийным оборудованием каждый работник должен внимательно и осторожно обращаться с электропроводкой, приборами и аппаратами и всегда помнить, что пренебрежение правилами безопасности угрожает и здоровью, и жизни человека</a:t>
            </a:r>
          </a:p>
          <a:p>
            <a:endParaRPr lang="ru-RU" sz="1600" dirty="0" smtClean="0"/>
          </a:p>
          <a:p>
            <a:r>
              <a:rPr lang="ru-RU" sz="1600" dirty="0" smtClean="0"/>
              <a:t>Во избежание поражения электрическим током необходимо твердо знать и выполнять правила безопасного пользования электроэнергией.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85881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Описание выбранного аппаратного и программного обеспечения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838200" y="1718831"/>
            <a:ext cx="10515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err="1" smtClean="0"/>
              <a:t>Adobe</a:t>
            </a:r>
            <a:r>
              <a:rPr lang="ru-RU" sz="1600" dirty="0" smtClean="0"/>
              <a:t> </a:t>
            </a:r>
            <a:r>
              <a:rPr lang="ru-RU" sz="1600" dirty="0" err="1" smtClean="0"/>
              <a:t>Photoshop</a:t>
            </a:r>
            <a:r>
              <a:rPr lang="ru-RU" sz="1600" dirty="0" smtClean="0"/>
              <a:t> - это многофункциональный графический редактор, разрабатываемый и распространяемый компанией </a:t>
            </a:r>
            <a:r>
              <a:rPr lang="ru-RU" sz="1600" dirty="0" err="1" smtClean="0"/>
              <a:t>Adobe</a:t>
            </a:r>
            <a:r>
              <a:rPr lang="ru-RU" sz="1600" dirty="0" smtClean="0"/>
              <a:t> </a:t>
            </a:r>
            <a:r>
              <a:rPr lang="ru-RU" sz="1600" dirty="0" err="1" smtClean="0"/>
              <a:t>Systems</a:t>
            </a:r>
            <a:r>
              <a:rPr lang="ru-RU" sz="1600" dirty="0" smtClean="0"/>
              <a:t>. В основном работает с растровыми изображениями, однако имеет некоторые векторные инструменты. Продукт является лидером рынка в области коммерческих средств редактирования растровых изображений и наиболее известной программой разработчика.</a:t>
            </a:r>
            <a:endParaRPr lang="ru-RU" sz="16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364" y="3364631"/>
            <a:ext cx="2048434" cy="213378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024" y="3364631"/>
            <a:ext cx="1842276" cy="1842276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948288" y="5229989"/>
            <a:ext cx="1607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Adobe Systems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218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ru-RU" sz="3200" dirty="0">
                <a:latin typeface="+mj-lt"/>
              </a:rPr>
              <a:t>Загрузка и установка программного обеспечения</a:t>
            </a:r>
            <a:r>
              <a:rPr lang="ru-RU" sz="1600" dirty="0"/>
              <a:t/>
            </a:r>
            <a:br>
              <a:rPr lang="ru-RU" sz="1600" dirty="0"/>
            </a:b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38200" y="1690688"/>
            <a:ext cx="10515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На данном этапе загрузка ПО не обязательна, в связи с тем, что ПО находится на переносном носителе информации. Установка проводится стандартным методом.</a:t>
            </a:r>
            <a:endParaRPr lang="ru-RU" sz="16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665" y="2911461"/>
            <a:ext cx="4982270" cy="20957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43447" y="2831584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1)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665" y="3318898"/>
            <a:ext cx="4982270" cy="17147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652091" y="3200916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2</a:t>
            </a:r>
            <a:r>
              <a:rPr lang="ru-RU" dirty="0" smtClean="0"/>
              <a:t>)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/>
          <a:srcRect b="21686"/>
          <a:stretch/>
        </p:blipFill>
        <p:spPr>
          <a:xfrm>
            <a:off x="1015666" y="3608354"/>
            <a:ext cx="4982270" cy="223813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652091" y="3570248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3</a:t>
            </a:r>
            <a:r>
              <a:rPr lang="ru-RU" dirty="0" smtClean="0"/>
              <a:t>)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309" y="4057562"/>
            <a:ext cx="3155803" cy="260319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652091" y="4057562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4</a:t>
            </a:r>
            <a:r>
              <a:rPr lang="ru-RU" dirty="0" smtClean="0"/>
              <a:t>)</a:t>
            </a:r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5691" y="2865770"/>
            <a:ext cx="1986921" cy="1952706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6243474" y="2831584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5</a:t>
            </a:r>
            <a:r>
              <a:rPr lang="ru-RU" dirty="0" smtClean="0"/>
              <a:t>)</a:t>
            </a:r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5691" y="4989825"/>
            <a:ext cx="2193323" cy="1796994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6243474" y="4989825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6</a:t>
            </a:r>
            <a:r>
              <a:rPr lang="ru-RU" dirty="0" smtClean="0"/>
              <a:t>)</a:t>
            </a:r>
            <a:endParaRPr lang="ru-RU" dirty="0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9468" y="2845857"/>
            <a:ext cx="2432065" cy="1972619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9017250" y="2828528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7</a:t>
            </a:r>
            <a:r>
              <a:rPr lang="ru-RU" dirty="0" smtClean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979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ru-RU" sz="3200" dirty="0">
                <a:latin typeface="+mj-lt"/>
              </a:rPr>
              <a:t>Настройка отдельных компонентов программного обеспечения компьютерных систем и конфигурирование</a:t>
            </a:r>
            <a:r>
              <a:rPr lang="ru-RU" sz="1600" dirty="0"/>
              <a:t/>
            </a:r>
            <a:br>
              <a:rPr lang="ru-RU" sz="1600" dirty="0"/>
            </a:b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38200" y="1488083"/>
            <a:ext cx="10515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Во вкладке </a:t>
            </a:r>
            <a:r>
              <a:rPr lang="ru-RU" sz="1600" dirty="0" err="1" smtClean="0"/>
              <a:t>Performance</a:t>
            </a:r>
            <a:r>
              <a:rPr lang="ru-RU" sz="1600" dirty="0" smtClean="0"/>
              <a:t> (производительность) можно подобрать настройки, при которых ему будет более комфортно работать даже на слабых машинах. Первый раздел – память. С помощью ползунка можно выставить любое значение. Система автоматически рассчитывает доступное количество байт памяти и самый благоприятный диапазон значений, на случай, если вам сложно определиться самому.</a:t>
            </a:r>
            <a:endParaRPr lang="ru-RU" sz="16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38200" y="2684352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В разделе настройки дисков можно выбрать локальный раздел, который будет использоваться для хранения временных файлов, а также при необходимости выступать в качестве раздела подкачки памяти.</a:t>
            </a:r>
            <a:endParaRPr lang="ru-RU" sz="16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084" y="3800255"/>
            <a:ext cx="4298670" cy="213168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752674" y="6060889"/>
            <a:ext cx="3101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 smtClean="0"/>
              <a:t>Интерпортация</a:t>
            </a:r>
            <a:r>
              <a:rPr lang="ru-RU" dirty="0" smtClean="0"/>
              <a:t> изображений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702" y="3761570"/>
            <a:ext cx="4454693" cy="2170366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7178346" y="6060889"/>
            <a:ext cx="2540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Экспорт буфера обмена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6928657" y="2801620"/>
            <a:ext cx="4419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И</a:t>
            </a:r>
            <a:r>
              <a:rPr lang="ru-RU" sz="1600" dirty="0" smtClean="0"/>
              <a:t>спользование графического процессора. В дополнительном меню этого пункта можно выбрать режим использования GPU.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01424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ru-RU" sz="3200" dirty="0">
                <a:latin typeface="+mj-lt"/>
              </a:rPr>
              <a:t>Инструменты повышения производительности программного обеспечения</a:t>
            </a:r>
            <a:r>
              <a:rPr lang="ru-RU" sz="1600" dirty="0"/>
              <a:t/>
            </a:r>
            <a:br>
              <a:rPr lang="ru-RU" sz="1600" dirty="0"/>
            </a:b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38200" y="1499496"/>
            <a:ext cx="10515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В </a:t>
            </a:r>
            <a:r>
              <a:rPr lang="ru-RU" sz="1600" dirty="0" err="1" smtClean="0"/>
              <a:t>Photoshop</a:t>
            </a:r>
            <a:r>
              <a:rPr lang="ru-RU" sz="1600" dirty="0" smtClean="0"/>
              <a:t> CS6 включены более 60 улучшений производительности, также известных как функции «Просто сделай» (JDI). Эти небольшие улучшения созданы по в ответ на постоянные просьбы потребителей и в целом могут значительно повысить производительность работы. Среди них:</a:t>
            </a:r>
            <a:endParaRPr lang="ru-RU" sz="16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38200" y="2333685"/>
            <a:ext cx="105156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Кисти - </a:t>
            </a:r>
            <a:r>
              <a:rPr lang="ru-RU" sz="1600" dirty="0"/>
              <a:t>Добавленный параметр, позволяющий игнорировать добавление корректирующих слоев в меню «Образец» на панели </a:t>
            </a:r>
            <a:r>
              <a:rPr lang="ru-RU" sz="1600" dirty="0" smtClean="0"/>
              <a:t>параметров.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1600" dirty="0"/>
              <a:t>Палитра </a:t>
            </a:r>
            <a:r>
              <a:rPr lang="ru-RU" sz="1600" dirty="0" smtClean="0"/>
              <a:t>цветов- </a:t>
            </a:r>
            <a:r>
              <a:rPr lang="ru-RU" sz="1600" dirty="0"/>
              <a:t>Вставка в шестнадцатеричное поле со знаком # (например, #</a:t>
            </a:r>
            <a:r>
              <a:rPr lang="en-US" sz="1600" dirty="0" err="1"/>
              <a:t>aabbcc</a:t>
            </a:r>
            <a:r>
              <a:rPr lang="ru-RU" sz="1600" dirty="0"/>
              <a:t>) или префиксом 0</a:t>
            </a:r>
            <a:r>
              <a:rPr lang="en-US" sz="1600" dirty="0"/>
              <a:t>x</a:t>
            </a:r>
            <a:r>
              <a:rPr lang="ru-RU" sz="1600" dirty="0"/>
              <a:t> (например, 0</a:t>
            </a:r>
            <a:r>
              <a:rPr lang="en-US" sz="1600" dirty="0" err="1"/>
              <a:t>xAABBCC</a:t>
            </a:r>
            <a:r>
              <a:rPr lang="ru-RU" sz="1600" dirty="0" smtClean="0"/>
              <a:t>).</a:t>
            </a:r>
            <a:endParaRPr lang="ru-RU" sz="16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Каналы - </a:t>
            </a:r>
            <a:r>
              <a:rPr lang="ru-RU" sz="1600" dirty="0"/>
              <a:t>Увеличивает максимальный размер кисти до 5000 </a:t>
            </a:r>
            <a:r>
              <a:rPr lang="ru-RU" sz="1600" dirty="0" smtClean="0"/>
              <a:t>пикселов.</a:t>
            </a:r>
            <a:endParaRPr lang="ru-RU" sz="16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Пипетка</a:t>
            </a:r>
            <a:endParaRPr lang="ru-R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Форматы </a:t>
            </a:r>
            <a:r>
              <a:rPr lang="ru-RU" sz="1600" dirty="0" smtClean="0"/>
              <a:t>файла -</a:t>
            </a:r>
            <a:r>
              <a:rPr lang="ru-RU" sz="1600" dirty="0"/>
              <a:t>Чтение файлов </a:t>
            </a:r>
            <a:r>
              <a:rPr lang="en-US" sz="1600" dirty="0"/>
              <a:t>TIFF</a:t>
            </a:r>
            <a:r>
              <a:rPr lang="ru-RU" sz="1600" dirty="0"/>
              <a:t> с большей битовой </a:t>
            </a:r>
            <a:r>
              <a:rPr lang="ru-RU" sz="1600" dirty="0" smtClean="0"/>
              <a:t>глубиной. Поддержка формата </a:t>
            </a:r>
            <a:r>
              <a:rPr lang="en-US" sz="1600" dirty="0" smtClean="0"/>
              <a:t>BIGTIFF</a:t>
            </a:r>
            <a:r>
              <a:rPr lang="ru-RU" sz="1600" dirty="0" smtClean="0"/>
              <a:t> (файлы </a:t>
            </a:r>
            <a:r>
              <a:rPr lang="en-US" sz="1600" dirty="0" smtClean="0"/>
              <a:t>TIFF</a:t>
            </a:r>
            <a:r>
              <a:rPr lang="ru-RU" sz="1600" dirty="0" smtClean="0"/>
              <a:t> размером более 4 ГБ), Поддержка общих форматов пары стереоизображений (</a:t>
            </a:r>
            <a:r>
              <a:rPr lang="en-US" sz="1600" dirty="0" smtClean="0"/>
              <a:t>JPS</a:t>
            </a:r>
            <a:r>
              <a:rPr lang="ru-RU" sz="1600" dirty="0" smtClean="0"/>
              <a:t>, </a:t>
            </a:r>
            <a:r>
              <a:rPr lang="en-US" sz="1600" dirty="0" smtClean="0"/>
              <a:t>MPO</a:t>
            </a:r>
            <a:r>
              <a:rPr lang="ru-RU" sz="1600" dirty="0" smtClean="0"/>
              <a:t>, </a:t>
            </a:r>
            <a:r>
              <a:rPr lang="en-US" sz="1600" dirty="0" smtClean="0"/>
              <a:t>PNS</a:t>
            </a:r>
            <a:r>
              <a:rPr lang="ru-RU" sz="1600" dirty="0" smtClean="0"/>
              <a:t>).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1600" dirty="0"/>
              <a:t>Графический процессор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Изменение</a:t>
            </a:r>
            <a:r>
              <a:rPr lang="en-US" sz="1600" dirty="0"/>
              <a:t> </a:t>
            </a:r>
            <a:r>
              <a:rPr lang="en-US" sz="1600" dirty="0" err="1"/>
              <a:t>размеров</a:t>
            </a:r>
            <a:r>
              <a:rPr lang="en-US" sz="1600" dirty="0"/>
              <a:t> </a:t>
            </a:r>
            <a:r>
              <a:rPr lang="en-US" sz="1600" dirty="0" err="1" smtClean="0"/>
              <a:t>изображений</a:t>
            </a:r>
            <a:r>
              <a:rPr lang="ru-RU" sz="1600" dirty="0" smtClean="0"/>
              <a:t> -</a:t>
            </a:r>
            <a:r>
              <a:rPr lang="ru-RU" sz="1600" dirty="0"/>
              <a:t>Бикубический параметр «Автоматически» сам выбирает лучший метод </a:t>
            </a:r>
            <a:r>
              <a:rPr lang="ru-RU" sz="1600" dirty="0" err="1"/>
              <a:t>ресамплинга</a:t>
            </a:r>
            <a:r>
              <a:rPr lang="ru-RU" sz="1600" dirty="0"/>
              <a:t> в зависимости от типа изменения размера </a:t>
            </a:r>
            <a:r>
              <a:rPr lang="ru-RU" sz="1600" dirty="0" smtClean="0"/>
              <a:t>изображения.</a:t>
            </a:r>
            <a:endParaRPr lang="ru-RU" sz="1600" dirty="0"/>
          </a:p>
          <a:p>
            <a:endParaRPr lang="ru-RU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 smtClean="0"/>
          </a:p>
          <a:p>
            <a:endParaRPr lang="ru-RU" sz="1600" dirty="0"/>
          </a:p>
          <a:p>
            <a:endParaRPr lang="ru-R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8684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ru-RU" sz="3200" dirty="0">
                <a:latin typeface="+mj-lt"/>
              </a:rPr>
              <a:t>Средства диагностики оборудования</a:t>
            </a:r>
            <a:r>
              <a:rPr lang="ru-RU" sz="1600" dirty="0"/>
              <a:t/>
            </a:r>
            <a:br>
              <a:rPr lang="ru-RU" sz="1600" dirty="0"/>
            </a:b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60245"/>
            <a:ext cx="3259801" cy="2336345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2027210" y="3596590"/>
            <a:ext cx="881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AIDA64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13" y="1260245"/>
            <a:ext cx="4330651" cy="231689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6140452" y="3536462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GPU-Z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0218" y="1260245"/>
            <a:ext cx="2878088" cy="2336345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9826677" y="3577143"/>
            <a:ext cx="1697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CrystalDiskMark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/>
          <a:srcRect t="7230"/>
          <a:stretch/>
        </p:blipFill>
        <p:spPr>
          <a:xfrm>
            <a:off x="1712657" y="3962385"/>
            <a:ext cx="1874671" cy="2502889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2157709" y="6461737"/>
            <a:ext cx="984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FurMark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2413" y="3962385"/>
            <a:ext cx="3228600" cy="242145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5474885" y="6440426"/>
            <a:ext cx="1052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MemTest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929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15884"/>
            <a:ext cx="10515600" cy="1130532"/>
          </a:xfrm>
        </p:spPr>
        <p:txBody>
          <a:bodyPr>
            <a:normAutofit fontScale="90000"/>
          </a:bodyPr>
          <a:lstStyle/>
          <a:p>
            <a:r>
              <a:rPr lang="ru-RU" sz="3200" dirty="0"/>
              <a:t>Оптимизация и модификация ПО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226425" y="1077084"/>
            <a:ext cx="1519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Оптимизация</a:t>
            </a:r>
            <a:endParaRPr lang="ru-RU" dirty="0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6084916" y="1180407"/>
            <a:ext cx="11084" cy="5677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 6"/>
          <p:cNvSpPr/>
          <p:nvPr/>
        </p:nvSpPr>
        <p:spPr>
          <a:xfrm>
            <a:off x="8445608" y="1077084"/>
            <a:ext cx="1593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Модификация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93023" y="1446416"/>
            <a:ext cx="5791893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Настройка памяти</a:t>
            </a:r>
            <a:r>
              <a:rPr lang="en-US" sz="1600" dirty="0"/>
              <a:t>.</a:t>
            </a:r>
            <a:r>
              <a:rPr lang="ru-RU" sz="1600" dirty="0" smtClean="0"/>
              <a:t>Как вы понимаете, чем больше памяти выделено для работы </a:t>
            </a:r>
            <a:r>
              <a:rPr lang="ru-RU" sz="1600" dirty="0" err="1" smtClean="0"/>
              <a:t>Photoshop</a:t>
            </a:r>
            <a:r>
              <a:rPr lang="ru-RU" sz="1600" dirty="0" smtClean="0"/>
              <a:t>, тем быстрее работает программа.</a:t>
            </a:r>
          </a:p>
          <a:p>
            <a:endParaRPr lang="en-US" sz="1600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Файл подкачки</a:t>
            </a:r>
            <a:r>
              <a:rPr lang="en-US" sz="1600" dirty="0" smtClean="0"/>
              <a:t>.</a:t>
            </a:r>
            <a:r>
              <a:rPr lang="ru-RU" sz="1600" dirty="0" smtClean="0"/>
              <a:t>Когда </a:t>
            </a:r>
            <a:r>
              <a:rPr lang="ru-RU" sz="1600" dirty="0"/>
              <a:t>программа работает с большим количеством информации и эта информация не помещается в оперативную память, программа начинает записывать данные в “файл подкачки” на жесткий диск. То есть файл исполняет роль оперативной памяти</a:t>
            </a:r>
            <a:r>
              <a:rPr lang="ru-RU" sz="1600" dirty="0" smtClean="0"/>
              <a:t>.</a:t>
            </a:r>
          </a:p>
          <a:p>
            <a:pPr lvl="0"/>
            <a:endParaRPr lang="ru-RU" sz="16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1600" dirty="0"/>
              <a:t>Настройки истории и </a:t>
            </a:r>
            <a:r>
              <a:rPr lang="ru-RU" sz="1600" dirty="0" smtClean="0"/>
              <a:t>кэш</a:t>
            </a:r>
            <a:r>
              <a:rPr lang="en-US" sz="1600" dirty="0" smtClean="0"/>
              <a:t>.</a:t>
            </a:r>
            <a:r>
              <a:rPr lang="ru-RU" sz="1600" dirty="0" smtClean="0"/>
              <a:t>Эта </a:t>
            </a:r>
            <a:r>
              <a:rPr lang="ru-RU" sz="1600" dirty="0"/>
              <a:t>панель настроек находится в меню </a:t>
            </a:r>
            <a:r>
              <a:rPr lang="en-US" sz="1600" dirty="0"/>
              <a:t>(Windows) Edit &gt; Preferences &gt; Performance </a:t>
            </a:r>
            <a:r>
              <a:rPr lang="ru-RU" sz="1600" dirty="0"/>
              <a:t>или</a:t>
            </a:r>
            <a:r>
              <a:rPr lang="en-US" sz="1600" dirty="0"/>
              <a:t> (Mac OS) </a:t>
            </a:r>
            <a:r>
              <a:rPr lang="ru-RU" sz="1600" dirty="0"/>
              <a:t>Меню</a:t>
            </a:r>
            <a:r>
              <a:rPr lang="en-US" sz="1600" dirty="0"/>
              <a:t> Photoshop &gt; Preferences &gt; Performance</a:t>
            </a:r>
            <a:r>
              <a:rPr lang="en-US" sz="1600" dirty="0" smtClean="0"/>
              <a:t>.</a:t>
            </a:r>
            <a:endParaRPr lang="ru-RU" sz="1600" dirty="0" smtClean="0"/>
          </a:p>
          <a:p>
            <a:pPr lvl="0"/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 smtClean="0"/>
              <a:t>Cache</a:t>
            </a:r>
            <a:r>
              <a:rPr lang="ru-RU" sz="1600" dirty="0" smtClean="0"/>
              <a:t> </a:t>
            </a:r>
            <a:r>
              <a:rPr lang="ru-RU" sz="1600" dirty="0" err="1" smtClean="0"/>
              <a:t>Levels</a:t>
            </a:r>
            <a:r>
              <a:rPr lang="en-US" sz="1600" dirty="0" smtClean="0"/>
              <a:t>.</a:t>
            </a:r>
            <a:r>
              <a:rPr lang="ru-RU" sz="1600" dirty="0" err="1" smtClean="0"/>
              <a:t>Photoshop</a:t>
            </a:r>
            <a:r>
              <a:rPr lang="ru-RU" sz="1600" dirty="0" smtClean="0"/>
              <a:t> использует кэш для того, чтобы быстро отображать изображение.</a:t>
            </a:r>
          </a:p>
          <a:p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History States.</a:t>
            </a:r>
            <a:r>
              <a:rPr lang="ru-RU" sz="1600" dirty="0"/>
              <a:t> Каждая операция, сохраненная в истории и увеличивает “файл подкачки</a:t>
            </a:r>
            <a:r>
              <a:rPr lang="ru-RU" sz="1600" dirty="0" smtClean="0"/>
              <a:t>”.</a:t>
            </a:r>
          </a:p>
          <a:p>
            <a:endParaRPr lang="en-US" sz="1600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GPU </a:t>
            </a:r>
            <a:r>
              <a:rPr lang="ru-RU" sz="1600" dirty="0" err="1" smtClean="0"/>
              <a:t>Settings</a:t>
            </a:r>
            <a:r>
              <a:rPr lang="en-US" sz="1600" dirty="0" smtClean="0"/>
              <a:t>.</a:t>
            </a:r>
            <a:r>
              <a:rPr lang="ru-RU" sz="1600" dirty="0" err="1" smtClean="0"/>
              <a:t>Photoshop</a:t>
            </a:r>
            <a:r>
              <a:rPr lang="ru-RU" sz="1600" dirty="0" smtClean="0"/>
              <a:t> использует </a:t>
            </a:r>
            <a:r>
              <a:rPr lang="ru-RU" sz="1600" dirty="0"/>
              <a:t>возможности </a:t>
            </a:r>
            <a:r>
              <a:rPr lang="ru-RU" sz="1600" dirty="0" smtClean="0"/>
              <a:t>видеокарты </a:t>
            </a:r>
            <a:r>
              <a:rPr lang="ru-RU" sz="1600" dirty="0"/>
              <a:t>для ускорения отображения изображения.</a:t>
            </a:r>
            <a:endParaRPr lang="ru-RU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6084916" y="1446416"/>
            <a:ext cx="6096000" cy="501675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HEXY. Данный плагин позволяет быстро получить HEX и RGB коды цветов. Работает в связке с инструментом «Пипетка».</a:t>
            </a:r>
          </a:p>
          <a:p>
            <a:r>
              <a:rPr lang="ru-RU" sz="1600" dirty="0" smtClean="0"/>
              <a:t> 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Size </a:t>
            </a:r>
            <a:r>
              <a:rPr lang="en-US" sz="1600" dirty="0" smtClean="0"/>
              <a:t>Marks</a:t>
            </a:r>
            <a:r>
              <a:rPr lang="ru-RU" sz="1600" dirty="0" smtClean="0"/>
              <a:t>.</a:t>
            </a:r>
            <a:r>
              <a:rPr lang="en-US" sz="1600" dirty="0" err="1" smtClean="0"/>
              <a:t>автоматически</a:t>
            </a:r>
            <a:r>
              <a:rPr lang="en-US" sz="1600" dirty="0" smtClean="0"/>
              <a:t> </a:t>
            </a:r>
            <a:r>
              <a:rPr lang="en-US" sz="1600" dirty="0" err="1"/>
              <a:t>создает</a:t>
            </a:r>
            <a:r>
              <a:rPr lang="en-US" sz="1600" dirty="0"/>
              <a:t> </a:t>
            </a:r>
            <a:r>
              <a:rPr lang="en-US" sz="1600" dirty="0" err="1"/>
              <a:t>размерную</a:t>
            </a:r>
            <a:r>
              <a:rPr lang="en-US" sz="1600" dirty="0"/>
              <a:t> </a:t>
            </a:r>
            <a:r>
              <a:rPr lang="en-US" sz="1600" dirty="0" err="1"/>
              <a:t>метку</a:t>
            </a:r>
            <a:r>
              <a:rPr lang="en-US" sz="1600" dirty="0"/>
              <a:t> </a:t>
            </a:r>
            <a:r>
              <a:rPr lang="en-US" sz="1600" dirty="0" err="1"/>
              <a:t>из</a:t>
            </a:r>
            <a:r>
              <a:rPr lang="en-US" sz="1600" dirty="0"/>
              <a:t> </a:t>
            </a:r>
            <a:r>
              <a:rPr lang="en-US" sz="1600" dirty="0" err="1"/>
              <a:t>прямоугольного</a:t>
            </a:r>
            <a:r>
              <a:rPr lang="en-US" sz="1600" dirty="0"/>
              <a:t> </a:t>
            </a:r>
            <a:r>
              <a:rPr lang="en-US" sz="1600" dirty="0" err="1"/>
              <a:t>выделения</a:t>
            </a:r>
            <a:r>
              <a:rPr lang="en-US" sz="1600" dirty="0" smtClean="0"/>
              <a:t>.</a:t>
            </a:r>
            <a:endParaRPr lang="ru-RU" sz="1600" dirty="0" smtClean="0"/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endParaRPr lang="ru-RU" sz="1600" dirty="0" smtClean="0"/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sz="1600" dirty="0" err="1" smtClean="0"/>
              <a:t>Pictura</a:t>
            </a:r>
            <a:r>
              <a:rPr lang="ru-RU" sz="1600" dirty="0" smtClean="0"/>
              <a:t>.</a:t>
            </a:r>
            <a:r>
              <a:rPr lang="en-US" sz="1600" dirty="0" err="1" smtClean="0"/>
              <a:t>Очень</a:t>
            </a:r>
            <a:r>
              <a:rPr lang="en-US" sz="1600" dirty="0" smtClean="0"/>
              <a:t> </a:t>
            </a:r>
            <a:r>
              <a:rPr lang="en-US" sz="1600" dirty="0" err="1"/>
              <a:t>полезный</a:t>
            </a:r>
            <a:r>
              <a:rPr lang="en-US" sz="1600" dirty="0"/>
              <a:t> </a:t>
            </a:r>
            <a:r>
              <a:rPr lang="en-US" sz="1600" dirty="0" err="1"/>
              <a:t>плагин</a:t>
            </a:r>
            <a:r>
              <a:rPr lang="en-US" sz="1600" dirty="0"/>
              <a:t>, </a:t>
            </a:r>
            <a:r>
              <a:rPr lang="en-US" sz="1600" dirty="0" err="1"/>
              <a:t>который</a:t>
            </a:r>
            <a:r>
              <a:rPr lang="en-US" sz="1600" dirty="0"/>
              <a:t> </a:t>
            </a:r>
            <a:r>
              <a:rPr lang="en-US" sz="1600" dirty="0" err="1"/>
              <a:t>дает</a:t>
            </a:r>
            <a:r>
              <a:rPr lang="en-US" sz="1600" dirty="0"/>
              <a:t> </a:t>
            </a:r>
            <a:r>
              <a:rPr lang="en-US" sz="1600" dirty="0" err="1"/>
              <a:t>возможность</a:t>
            </a:r>
            <a:r>
              <a:rPr lang="en-US" sz="1600" dirty="0"/>
              <a:t> </a:t>
            </a:r>
            <a:r>
              <a:rPr lang="en-US" sz="1600" dirty="0" err="1"/>
              <a:t>искать</a:t>
            </a:r>
            <a:r>
              <a:rPr lang="en-US" sz="1600" dirty="0"/>
              <a:t>, </a:t>
            </a:r>
            <a:r>
              <a:rPr lang="en-US" sz="1600" dirty="0" err="1"/>
              <a:t>загружать</a:t>
            </a:r>
            <a:r>
              <a:rPr lang="en-US" sz="1600" dirty="0"/>
              <a:t> и </a:t>
            </a:r>
            <a:r>
              <a:rPr lang="en-US" sz="1600" dirty="0" err="1"/>
              <a:t>вставлять</a:t>
            </a:r>
            <a:r>
              <a:rPr lang="en-US" sz="1600" dirty="0"/>
              <a:t> </a:t>
            </a:r>
            <a:r>
              <a:rPr lang="en-US" sz="1600" dirty="0" err="1"/>
              <a:t>картинки</a:t>
            </a:r>
            <a:r>
              <a:rPr lang="en-US" sz="1600" dirty="0"/>
              <a:t> в </a:t>
            </a:r>
            <a:r>
              <a:rPr lang="en-US" sz="1600" dirty="0" err="1"/>
              <a:t>документ</a:t>
            </a:r>
            <a:r>
              <a:rPr lang="en-US" sz="1600" dirty="0" smtClean="0"/>
              <a:t>.</a:t>
            </a:r>
            <a:endParaRPr lang="ru-RU" sz="1600" dirty="0" smtClean="0"/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endParaRPr lang="ru-RU" sz="1600" dirty="0"/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sz="1600" dirty="0" smtClean="0"/>
              <a:t>DDS</a:t>
            </a:r>
            <a:r>
              <a:rPr lang="ru-RU" sz="1600" dirty="0" smtClean="0"/>
              <a:t>.Разработка </a:t>
            </a:r>
            <a:r>
              <a:rPr lang="ru-RU" sz="1600" dirty="0"/>
              <a:t>компании </a:t>
            </a:r>
            <a:r>
              <a:rPr lang="ru-RU" sz="1600" dirty="0" err="1" smtClean="0"/>
              <a:t>Nvidia</a:t>
            </a:r>
            <a:r>
              <a:rPr lang="ru-RU" sz="1600" dirty="0" smtClean="0"/>
              <a:t> ,позволяет </a:t>
            </a:r>
            <a:r>
              <a:rPr lang="ru-RU" sz="1600" dirty="0"/>
              <a:t>открывать и редактировать текстуры игр в формате DDS</a:t>
            </a:r>
            <a:r>
              <a:rPr lang="ru-RU" sz="1600" dirty="0" smtClean="0"/>
              <a:t>.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endParaRPr lang="ru-RU" sz="1600" dirty="0"/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sz="1600" dirty="0" err="1" smtClean="0"/>
              <a:t>Velositey</a:t>
            </a:r>
            <a:r>
              <a:rPr lang="ru-RU" sz="1600" dirty="0" smtClean="0"/>
              <a:t>.В </a:t>
            </a:r>
            <a:r>
              <a:rPr lang="ru-RU" sz="1600" dirty="0"/>
              <a:t>его состав входит множество шаблонов и стандартных сеток (</a:t>
            </a:r>
            <a:r>
              <a:rPr lang="ru-RU" sz="1600" dirty="0" err="1"/>
              <a:t>grid</a:t>
            </a:r>
            <a:r>
              <a:rPr lang="ru-RU" sz="1600" dirty="0"/>
              <a:t>). Встроенные модули позволяют быстро создавать повторяющиеся элементы страниц</a:t>
            </a:r>
            <a:r>
              <a:rPr lang="ru-RU" sz="1600" dirty="0" smtClean="0"/>
              <a:t>.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endParaRPr lang="ru-RU" sz="1600" dirty="0" smtClean="0"/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Lorem Ipsum </a:t>
            </a:r>
            <a:r>
              <a:rPr lang="en-US" sz="1600" dirty="0" smtClean="0"/>
              <a:t>Generator</a:t>
            </a:r>
            <a:r>
              <a:rPr lang="ru-RU" sz="1600" dirty="0" smtClean="0"/>
              <a:t>. </a:t>
            </a:r>
            <a:r>
              <a:rPr lang="en-US" sz="1600" dirty="0" err="1"/>
              <a:t>Так</a:t>
            </a:r>
            <a:r>
              <a:rPr lang="en-US" sz="1600" dirty="0"/>
              <a:t> </a:t>
            </a:r>
            <a:r>
              <a:rPr lang="en-US" sz="1600" dirty="0" err="1"/>
              <a:t>называемый</a:t>
            </a:r>
            <a:r>
              <a:rPr lang="en-US" sz="1600" dirty="0"/>
              <a:t> «</a:t>
            </a:r>
            <a:r>
              <a:rPr lang="en-US" sz="1600" dirty="0" err="1"/>
              <a:t>генератор</a:t>
            </a:r>
            <a:r>
              <a:rPr lang="en-US" sz="1600" dirty="0"/>
              <a:t> </a:t>
            </a:r>
            <a:r>
              <a:rPr lang="en-US" sz="1600" dirty="0" err="1"/>
              <a:t>рыбы</a:t>
            </a:r>
            <a:r>
              <a:rPr lang="en-US" sz="1600" dirty="0"/>
              <a:t>». </a:t>
            </a:r>
            <a:r>
              <a:rPr lang="en-US" sz="1600" dirty="0" err="1"/>
              <a:t>Рыба</a:t>
            </a:r>
            <a:r>
              <a:rPr lang="en-US" sz="1600" dirty="0"/>
              <a:t> – </a:t>
            </a:r>
            <a:r>
              <a:rPr lang="en-US" sz="1600" dirty="0" err="1"/>
              <a:t>бессмысленный</a:t>
            </a:r>
            <a:r>
              <a:rPr lang="en-US" sz="1600" dirty="0"/>
              <a:t> </a:t>
            </a:r>
            <a:r>
              <a:rPr lang="en-US" sz="1600" dirty="0" err="1"/>
              <a:t>текст</a:t>
            </a:r>
            <a:r>
              <a:rPr lang="en-US" sz="1600" dirty="0"/>
              <a:t> </a:t>
            </a:r>
            <a:r>
              <a:rPr lang="en-US" sz="1600" dirty="0" err="1"/>
              <a:t>для</a:t>
            </a:r>
            <a:r>
              <a:rPr lang="en-US" sz="1600" dirty="0"/>
              <a:t> </a:t>
            </a:r>
            <a:r>
              <a:rPr lang="en-US" sz="1600" dirty="0" err="1"/>
              <a:t>заполнения</a:t>
            </a:r>
            <a:r>
              <a:rPr lang="en-US" sz="1600" dirty="0"/>
              <a:t> </a:t>
            </a:r>
            <a:r>
              <a:rPr lang="en-US" sz="1600" dirty="0" err="1"/>
              <a:t>параграфов</a:t>
            </a:r>
            <a:r>
              <a:rPr lang="en-US" sz="1600" dirty="0"/>
              <a:t> </a:t>
            </a:r>
            <a:r>
              <a:rPr lang="en-US" sz="1600" dirty="0" err="1"/>
              <a:t>на</a:t>
            </a:r>
            <a:r>
              <a:rPr lang="en-US" sz="1600" dirty="0"/>
              <a:t> </a:t>
            </a:r>
            <a:r>
              <a:rPr lang="en-US" sz="1600" dirty="0" err="1"/>
              <a:t>создаваемых</a:t>
            </a:r>
            <a:r>
              <a:rPr lang="en-US" sz="1600" dirty="0"/>
              <a:t> </a:t>
            </a:r>
            <a:r>
              <a:rPr lang="en-US" sz="1600" dirty="0" err="1"/>
              <a:t>макетах</a:t>
            </a:r>
            <a:r>
              <a:rPr lang="en-US" sz="1600" dirty="0"/>
              <a:t> </a:t>
            </a:r>
            <a:r>
              <a:rPr lang="en-US" sz="1600" dirty="0" err="1"/>
              <a:t>веб</a:t>
            </a:r>
            <a:r>
              <a:rPr lang="en-US" sz="1600" dirty="0"/>
              <a:t> </a:t>
            </a:r>
            <a:r>
              <a:rPr lang="en-US" sz="1600" dirty="0" err="1"/>
              <a:t>страниц</a:t>
            </a:r>
            <a:r>
              <a:rPr lang="en-US" sz="1600" dirty="0"/>
              <a:t>. </a:t>
            </a:r>
            <a:endParaRPr lang="ru-RU" sz="1600" dirty="0"/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00010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40929"/>
            <a:ext cx="10515600" cy="1325563"/>
          </a:xfrm>
        </p:spPr>
        <p:txBody>
          <a:bodyPr>
            <a:normAutofit/>
          </a:bodyPr>
          <a:lstStyle/>
          <a:p>
            <a:r>
              <a:rPr lang="ru-RU" sz="3200" dirty="0"/>
              <a:t>Разработка руководства оператора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838200" y="1329664"/>
            <a:ext cx="110476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Назначение программы - Обработка растровых изображений, а также возможность обработки анимированных изображений.</a:t>
            </a:r>
          </a:p>
          <a:p>
            <a:endParaRPr lang="ru-RU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Условия выполнения </a:t>
            </a:r>
            <a:r>
              <a:rPr lang="ru-RU" sz="1600" dirty="0" smtClean="0"/>
              <a:t>программы - Программа будет выполняться при отсутствии браузера. Также выход в Интернет не обязателен.(При соблюдении системных требований).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251" y="2924272"/>
            <a:ext cx="3222567" cy="369900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8188036" y="6519446"/>
            <a:ext cx="36977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Системные требования для ОС </a:t>
            </a:r>
            <a:r>
              <a:rPr lang="ru-RU" sz="1600" dirty="0" err="1" smtClean="0"/>
              <a:t>Windows</a:t>
            </a:r>
            <a:endParaRPr lang="ru-RU" sz="16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359" y="2924272"/>
            <a:ext cx="3263069" cy="3634938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4699462" y="6519446"/>
            <a:ext cx="358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/>
              <a:t>С</a:t>
            </a:r>
            <a:r>
              <a:rPr lang="ru-RU" sz="1600" dirty="0" smtClean="0"/>
              <a:t>истемные требования для </a:t>
            </a:r>
            <a:r>
              <a:rPr lang="en-US" sz="1600" dirty="0" err="1" smtClean="0"/>
              <a:t>MacOS</a:t>
            </a:r>
            <a:endParaRPr lang="ru-RU" sz="16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38200" y="2924272"/>
            <a:ext cx="401643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Выполнение программы и сообщения оператору-Выполнение операций программы выполняются в зависимости от выбранных оператором инструментов и без оповещения оператора.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В </a:t>
            </a:r>
            <a:r>
              <a:rPr lang="ru-RU" sz="1600" dirty="0"/>
              <a:t>качестве сообщения оператору используется </a:t>
            </a:r>
            <a:r>
              <a:rPr lang="ru-RU" sz="1600" dirty="0" err="1"/>
              <a:t>интерактив</a:t>
            </a:r>
            <a:r>
              <a:rPr lang="ru-RU" sz="1600" dirty="0"/>
              <a:t> в виде отображения на самом ПО</a:t>
            </a:r>
            <a:endParaRPr lang="ru-RU" sz="1600" dirty="0" smtClean="0"/>
          </a:p>
        </p:txBody>
      </p:sp>
    </p:spTree>
    <p:extLst>
      <p:ext uri="{BB962C8B-B14F-4D97-AF65-F5344CB8AC3E}">
        <p14:creationId xmlns:p14="http://schemas.microsoft.com/office/powerpoint/2010/main" val="10152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1062</Words>
  <Application>Microsoft Office PowerPoint</Application>
  <PresentationFormat>Широкоэкранный</PresentationFormat>
  <Paragraphs>110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Тема Office</vt:lpstr>
      <vt:lpstr>Презентация PowerPoint</vt:lpstr>
      <vt:lpstr>Техника безопасности</vt:lpstr>
      <vt:lpstr>Описание выбранного аппаратного и программного обеспечения</vt:lpstr>
      <vt:lpstr>Загрузка и установка программного обеспечения </vt:lpstr>
      <vt:lpstr>Настройка отдельных компонентов программного обеспечения компьютерных систем и конфигурирование </vt:lpstr>
      <vt:lpstr>Инструменты повышения производительности программного обеспечения </vt:lpstr>
      <vt:lpstr>Средства диагностики оборудования </vt:lpstr>
      <vt:lpstr>Оптимизация и модификация ПО </vt:lpstr>
      <vt:lpstr>Разработка руководства оператора</vt:lpstr>
      <vt:lpstr>Примеры операций</vt:lpstr>
      <vt:lpstr>Обеспечение качества компьютерных систем в процессе эксплуатации</vt:lpstr>
      <vt:lpstr>Тестирование на ошибки ввода/вывода данных </vt:lpstr>
      <vt:lpstr>Презентация PowerPoint</vt:lpstr>
      <vt:lpstr>Анализ рисков. Выявление первичных и вторичных ошибок</vt:lpstr>
      <vt:lpstr>Обнаружение вируса и устранение последствий его влияния </vt:lpstr>
      <vt:lpstr>Тестирование защиты программного обеспечения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</dc:creator>
  <cp:lastModifiedBy>Пользователь</cp:lastModifiedBy>
  <cp:revision>16</cp:revision>
  <dcterms:created xsi:type="dcterms:W3CDTF">2023-03-03T15:24:21Z</dcterms:created>
  <dcterms:modified xsi:type="dcterms:W3CDTF">2023-03-04T19:55:03Z</dcterms:modified>
</cp:coreProperties>
</file>